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4"/>
  </p:sldMasterIdLst>
  <p:sldIdLst>
    <p:sldId id="272" r:id="rId5"/>
  </p:sldIdLst>
  <p:sldSz cx="6858000" cy="9906000" type="A4"/>
  <p:notesSz cx="6807200" cy="9939338"/>
  <p:defaultTextStyle>
    <a:defPPr>
      <a:defRPr lang="ja-JP"/>
    </a:defPPr>
    <a:lvl1pPr marL="0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847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694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540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387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234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中ゆか_A6Y44" initials="田中ゆか_A6Y44" lastIdx="1" clrIdx="0">
    <p:extLst>
      <p:ext uri="{19B8F6BF-5375-455C-9EA6-DF929625EA0E}">
        <p15:presenceInfo xmlns:p15="http://schemas.microsoft.com/office/powerpoint/2012/main" userId="S::3415260@msad.ms-ad-ins.com::260a8470-b5e3-4088-99fb-2541d46652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C60"/>
    <a:srgbClr val="E35A06"/>
    <a:srgbClr val="0000FF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72" autoAdjust="0"/>
    <p:restoredTop sz="94667" autoAdjust="0"/>
  </p:normalViewPr>
  <p:slideViewPr>
    <p:cSldViewPr>
      <p:cViewPr varScale="1">
        <p:scale>
          <a:sx n="68" d="100"/>
          <a:sy n="68" d="100"/>
        </p:scale>
        <p:origin x="2846" y="77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196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292696" y="290685"/>
            <a:ext cx="6269233" cy="9337767"/>
            <a:chOff x="322711" y="313791"/>
            <a:chExt cx="6912120" cy="10080000"/>
          </a:xfrm>
        </p:grpSpPr>
        <p:sp>
          <p:nvSpPr>
            <p:cNvPr id="114" name="Rectangle 136"/>
            <p:cNvSpPr>
              <a:spLocks noChangeArrowheads="1"/>
            </p:cNvSpPr>
            <p:nvPr userDrawn="1"/>
          </p:nvSpPr>
          <p:spPr bwMode="auto">
            <a:xfrm>
              <a:off x="322711" y="314983"/>
              <a:ext cx="6909595" cy="10078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1pPr>
              <a:lvl2pPr marL="742950" indent="-285750" eaLnBrk="0" hangingPunct="0"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2pPr>
              <a:lvl3pPr marL="1143000" indent="-228600" eaLnBrk="0" hangingPunct="0"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3pPr>
              <a:lvl4pPr marL="1600200" indent="-228600" eaLnBrk="0" hangingPunct="0"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4pPr>
              <a:lvl5pPr marL="2057400" indent="-228600" eaLnBrk="0" hangingPunct="0"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5pPr>
              <a:lvl6pPr marL="25146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6pPr>
              <a:lvl7pPr marL="29718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7pPr>
              <a:lvl8pPr marL="34290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8pPr>
              <a:lvl9pPr marL="3886200" indent="-228600" defTabSz="1042988" eaLnBrk="0" fontAlgn="base" hangingPunct="0">
                <a:spcBef>
                  <a:spcPct val="0"/>
                </a:spcBef>
                <a:spcAft>
                  <a:spcPct val="0"/>
                </a:spcAft>
                <a:defRPr kumimoji="1" sz="1100">
                  <a:solidFill>
                    <a:schemeClr val="tx1"/>
                  </a:solidFill>
                  <a:latin typeface="ＭＳ Ｐゴシック" charset="-128"/>
                  <a:ea typeface="ＭＳ Ｐゴシック" charset="-128"/>
                </a:defRPr>
              </a:lvl9pPr>
            </a:lstStyle>
            <a:p>
              <a:pPr eaLnBrk="1" hangingPunct="1"/>
              <a:endParaRPr lang="ja-JP" altLang="en-US" sz="998">
                <a:solidFill>
                  <a:prstClr val="black"/>
                </a:solidFill>
              </a:endParaRPr>
            </a:p>
          </p:txBody>
        </p:sp>
        <p:grpSp>
          <p:nvGrpSpPr>
            <p:cNvPr id="8" name="グループ化 7"/>
            <p:cNvGrpSpPr/>
            <p:nvPr userDrawn="1"/>
          </p:nvGrpSpPr>
          <p:grpSpPr>
            <a:xfrm>
              <a:off x="470297" y="313791"/>
              <a:ext cx="6620669" cy="10080000"/>
              <a:chOff x="467175" y="181717"/>
              <a:chExt cx="6620669" cy="10332000"/>
            </a:xfrm>
          </p:grpSpPr>
          <p:sp>
            <p:nvSpPr>
              <p:cNvPr id="171" name="Line 42"/>
              <p:cNvSpPr>
                <a:spLocks noChangeShapeType="1"/>
              </p:cNvSpPr>
              <p:nvPr userDrawn="1"/>
            </p:nvSpPr>
            <p:spPr bwMode="auto">
              <a:xfrm rot="5400000">
                <a:off x="-41225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Line 43"/>
              <p:cNvSpPr>
                <a:spLocks noChangeShapeType="1"/>
              </p:cNvSpPr>
              <p:nvPr userDrawn="1"/>
            </p:nvSpPr>
            <p:spPr bwMode="auto">
              <a:xfrm rot="5400000">
                <a:off x="-397968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-38352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-36907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-354788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-34034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Line 48"/>
              <p:cNvSpPr>
                <a:spLocks noChangeShapeType="1"/>
              </p:cNvSpPr>
              <p:nvPr userDrawn="1"/>
            </p:nvSpPr>
            <p:spPr bwMode="auto">
              <a:xfrm rot="5400000">
                <a:off x="-32589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Line 49"/>
              <p:cNvSpPr>
                <a:spLocks noChangeShapeType="1"/>
              </p:cNvSpPr>
              <p:nvPr userDrawn="1"/>
            </p:nvSpPr>
            <p:spPr bwMode="auto">
              <a:xfrm rot="5400000">
                <a:off x="-31145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Line 50"/>
              <p:cNvSpPr>
                <a:spLocks noChangeShapeType="1"/>
              </p:cNvSpPr>
              <p:nvPr userDrawn="1"/>
            </p:nvSpPr>
            <p:spPr bwMode="auto">
              <a:xfrm rot="5400000">
                <a:off x="-29716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0" name="Line 51"/>
              <p:cNvSpPr>
                <a:spLocks noChangeShapeType="1"/>
              </p:cNvSpPr>
              <p:nvPr userDrawn="1"/>
            </p:nvSpPr>
            <p:spPr bwMode="auto">
              <a:xfrm rot="5400000">
                <a:off x="-28271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1" name="Line 52"/>
              <p:cNvSpPr>
                <a:spLocks noChangeShapeType="1"/>
              </p:cNvSpPr>
              <p:nvPr userDrawn="1"/>
            </p:nvSpPr>
            <p:spPr bwMode="auto">
              <a:xfrm rot="5400000">
                <a:off x="-26827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Line 53"/>
              <p:cNvSpPr>
                <a:spLocks noChangeShapeType="1"/>
              </p:cNvSpPr>
              <p:nvPr userDrawn="1"/>
            </p:nvSpPr>
            <p:spPr bwMode="auto">
              <a:xfrm rot="5400000">
                <a:off x="-253823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Line 54"/>
              <p:cNvSpPr>
                <a:spLocks noChangeShapeType="1"/>
              </p:cNvSpPr>
              <p:nvPr userDrawn="1"/>
            </p:nvSpPr>
            <p:spPr bwMode="auto">
              <a:xfrm rot="5400000">
                <a:off x="-23953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Line 55"/>
              <p:cNvSpPr>
                <a:spLocks noChangeShapeType="1"/>
              </p:cNvSpPr>
              <p:nvPr userDrawn="1"/>
            </p:nvSpPr>
            <p:spPr bwMode="auto">
              <a:xfrm rot="5400000">
                <a:off x="-22509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56"/>
              <p:cNvSpPr>
                <a:spLocks noChangeShapeType="1"/>
              </p:cNvSpPr>
              <p:nvPr userDrawn="1"/>
            </p:nvSpPr>
            <p:spPr bwMode="auto">
              <a:xfrm rot="5400000">
                <a:off x="-210643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Line 57"/>
              <p:cNvSpPr>
                <a:spLocks noChangeShapeType="1"/>
              </p:cNvSpPr>
              <p:nvPr userDrawn="1"/>
            </p:nvSpPr>
            <p:spPr bwMode="auto">
              <a:xfrm rot="5400000">
                <a:off x="-18191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Line 58"/>
              <p:cNvSpPr>
                <a:spLocks noChangeShapeType="1"/>
              </p:cNvSpPr>
              <p:nvPr userDrawn="1"/>
            </p:nvSpPr>
            <p:spPr bwMode="auto">
              <a:xfrm rot="5400000">
                <a:off x="-167463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Line 59"/>
              <p:cNvSpPr>
                <a:spLocks noChangeShapeType="1"/>
              </p:cNvSpPr>
              <p:nvPr userDrawn="1"/>
            </p:nvSpPr>
            <p:spPr bwMode="auto">
              <a:xfrm rot="5400000">
                <a:off x="-13873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Line 60"/>
              <p:cNvSpPr>
                <a:spLocks noChangeShapeType="1"/>
              </p:cNvSpPr>
              <p:nvPr userDrawn="1"/>
            </p:nvSpPr>
            <p:spPr bwMode="auto">
              <a:xfrm rot="5400000">
                <a:off x="-1242837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Line 61"/>
              <p:cNvSpPr>
                <a:spLocks noChangeShapeType="1"/>
              </p:cNvSpPr>
              <p:nvPr userDrawn="1"/>
            </p:nvSpPr>
            <p:spPr bwMode="auto">
              <a:xfrm rot="5400000">
                <a:off x="-109837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Line 62"/>
              <p:cNvSpPr>
                <a:spLocks noChangeShapeType="1"/>
              </p:cNvSpPr>
              <p:nvPr userDrawn="1"/>
            </p:nvSpPr>
            <p:spPr bwMode="auto">
              <a:xfrm rot="5400000">
                <a:off x="-9555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Line 63"/>
              <p:cNvSpPr>
                <a:spLocks noChangeShapeType="1"/>
              </p:cNvSpPr>
              <p:nvPr userDrawn="1"/>
            </p:nvSpPr>
            <p:spPr bwMode="auto">
              <a:xfrm rot="5400000">
                <a:off x="-811037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3" name="Line 64"/>
              <p:cNvSpPr>
                <a:spLocks noChangeShapeType="1"/>
              </p:cNvSpPr>
              <p:nvPr userDrawn="1"/>
            </p:nvSpPr>
            <p:spPr bwMode="auto">
              <a:xfrm rot="5400000">
                <a:off x="-66657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Line 65"/>
              <p:cNvSpPr>
                <a:spLocks noChangeShapeType="1"/>
              </p:cNvSpPr>
              <p:nvPr userDrawn="1"/>
            </p:nvSpPr>
            <p:spPr bwMode="auto">
              <a:xfrm rot="5400000">
                <a:off x="-522112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5" name="Line 66"/>
              <p:cNvSpPr>
                <a:spLocks noChangeShapeType="1"/>
              </p:cNvSpPr>
              <p:nvPr userDrawn="1"/>
            </p:nvSpPr>
            <p:spPr bwMode="auto">
              <a:xfrm rot="5400000">
                <a:off x="-379237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6" name="Line 67"/>
              <p:cNvSpPr>
                <a:spLocks noChangeShapeType="1"/>
              </p:cNvSpPr>
              <p:nvPr userDrawn="1"/>
            </p:nvSpPr>
            <p:spPr bwMode="auto">
              <a:xfrm rot="5400000">
                <a:off x="-23477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Line 68"/>
              <p:cNvSpPr>
                <a:spLocks noChangeShapeType="1"/>
              </p:cNvSpPr>
              <p:nvPr userDrawn="1"/>
            </p:nvSpPr>
            <p:spPr bwMode="auto">
              <a:xfrm rot="5400000">
                <a:off x="-90312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Line 69"/>
              <p:cNvSpPr>
                <a:spLocks noChangeShapeType="1"/>
              </p:cNvSpPr>
              <p:nvPr userDrawn="1"/>
            </p:nvSpPr>
            <p:spPr bwMode="auto">
              <a:xfrm rot="5400000">
                <a:off x="5415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Line 70"/>
              <p:cNvSpPr>
                <a:spLocks noChangeShapeType="1"/>
              </p:cNvSpPr>
              <p:nvPr userDrawn="1"/>
            </p:nvSpPr>
            <p:spPr bwMode="auto">
              <a:xfrm rot="5400000">
                <a:off x="1970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Line 71"/>
              <p:cNvSpPr>
                <a:spLocks noChangeShapeType="1"/>
              </p:cNvSpPr>
              <p:nvPr userDrawn="1"/>
            </p:nvSpPr>
            <p:spPr bwMode="auto">
              <a:xfrm rot="5400000">
                <a:off x="34148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Line 72"/>
              <p:cNvSpPr>
                <a:spLocks noChangeShapeType="1"/>
              </p:cNvSpPr>
              <p:nvPr userDrawn="1"/>
            </p:nvSpPr>
            <p:spPr bwMode="auto">
              <a:xfrm rot="5400000">
                <a:off x="48595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Line 73"/>
              <p:cNvSpPr>
                <a:spLocks noChangeShapeType="1"/>
              </p:cNvSpPr>
              <p:nvPr userDrawn="1"/>
            </p:nvSpPr>
            <p:spPr bwMode="auto">
              <a:xfrm rot="5400000">
                <a:off x="6288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Line 74"/>
              <p:cNvSpPr>
                <a:spLocks noChangeShapeType="1"/>
              </p:cNvSpPr>
              <p:nvPr userDrawn="1"/>
            </p:nvSpPr>
            <p:spPr bwMode="auto">
              <a:xfrm rot="5400000">
                <a:off x="-19635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Line 75"/>
              <p:cNvSpPr>
                <a:spLocks noChangeShapeType="1"/>
              </p:cNvSpPr>
              <p:nvPr userDrawn="1"/>
            </p:nvSpPr>
            <p:spPr bwMode="auto">
              <a:xfrm rot="5400000">
                <a:off x="7717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Line 76"/>
              <p:cNvSpPr>
                <a:spLocks noChangeShapeType="1"/>
              </p:cNvSpPr>
              <p:nvPr userDrawn="1"/>
            </p:nvSpPr>
            <p:spPr bwMode="auto">
              <a:xfrm rot="5400000">
                <a:off x="9161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Line 77"/>
              <p:cNvSpPr>
                <a:spLocks noChangeShapeType="1"/>
              </p:cNvSpPr>
              <p:nvPr userDrawn="1"/>
            </p:nvSpPr>
            <p:spPr bwMode="auto">
              <a:xfrm rot="5400000">
                <a:off x="10606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Line 78"/>
              <p:cNvSpPr>
                <a:spLocks noChangeShapeType="1"/>
              </p:cNvSpPr>
              <p:nvPr userDrawn="1"/>
            </p:nvSpPr>
            <p:spPr bwMode="auto">
              <a:xfrm rot="5400000">
                <a:off x="1203500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Line 79"/>
              <p:cNvSpPr>
                <a:spLocks noChangeShapeType="1"/>
              </p:cNvSpPr>
              <p:nvPr userDrawn="1"/>
            </p:nvSpPr>
            <p:spPr bwMode="auto">
              <a:xfrm rot="5400000">
                <a:off x="-15317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43"/>
              <p:cNvSpPr>
                <a:spLocks noChangeShapeType="1"/>
              </p:cNvSpPr>
              <p:nvPr userDrawn="1"/>
            </p:nvSpPr>
            <p:spPr bwMode="auto">
              <a:xfrm rot="5400000">
                <a:off x="1345581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1490044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1634506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1777381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1921844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Line 44"/>
              <p:cNvSpPr>
                <a:spLocks noChangeShapeType="1"/>
              </p:cNvSpPr>
              <p:nvPr userDrawn="1"/>
            </p:nvSpPr>
            <p:spPr bwMode="auto">
              <a:xfrm rot="5400000">
                <a:off x="-46988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Line 45"/>
              <p:cNvSpPr>
                <a:spLocks noChangeShapeType="1"/>
              </p:cNvSpPr>
              <p:nvPr userDrawn="1"/>
            </p:nvSpPr>
            <p:spPr bwMode="auto">
              <a:xfrm rot="5400000">
                <a:off x="-4554363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Line 46"/>
              <p:cNvSpPr>
                <a:spLocks noChangeShapeType="1"/>
              </p:cNvSpPr>
              <p:nvPr userDrawn="1"/>
            </p:nvSpPr>
            <p:spPr bwMode="auto">
              <a:xfrm rot="5400000">
                <a:off x="-4411488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Line 47"/>
              <p:cNvSpPr>
                <a:spLocks noChangeShapeType="1"/>
              </p:cNvSpPr>
              <p:nvPr userDrawn="1"/>
            </p:nvSpPr>
            <p:spPr bwMode="auto">
              <a:xfrm rot="5400000">
                <a:off x="-4267025" y="5347717"/>
                <a:ext cx="103320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60" name="グループ化 359"/>
            <p:cNvGrpSpPr/>
            <p:nvPr userDrawn="1"/>
          </p:nvGrpSpPr>
          <p:grpSpPr>
            <a:xfrm>
              <a:off x="326431" y="459407"/>
              <a:ext cx="6908400" cy="9791545"/>
              <a:chOff x="181554" y="459407"/>
              <a:chExt cx="7200000" cy="9791545"/>
            </a:xfrm>
          </p:grpSpPr>
          <p:sp>
            <p:nvSpPr>
              <p:cNvPr id="361" name="Line 8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18805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2" name="Line 8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84473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3" name="Line 8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70031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4" name="Line 8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55747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5" name="Line 8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413047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6" name="Line 8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26862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7" name="Line 8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124197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Line 8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98135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0" name="Line 8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836934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1" name="Line 9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69250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2" name="Line 9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54967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3" name="Line 9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40524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Line 9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6082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5" name="Line 9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1639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6" name="Line 9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644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7" name="Line 9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7086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Line 9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1529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Line 9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5813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Line 9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0255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Line 10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74698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Line 10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89140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Line 10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034244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Line 10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17866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Line 10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32309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Line 10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46752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Line 10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61035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Line 10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75478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Line 10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189762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Line 10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61974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Line 11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762584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Line 11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90701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Line 11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05143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Line 11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19427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Line 11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33869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Line 11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48312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Line 11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62754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Line 11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77038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Line 11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391481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Line 11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05923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Line 12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20366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Line 12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34649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Line 12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49092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63535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77818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492261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067038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21146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Line 12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35430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Line 12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49872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Line 13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64315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Line 13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78598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Line 132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5930414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Line 13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475321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Line 13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04045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Line 13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2330896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3140593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99775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85333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708905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564480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Line 128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42164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Line 129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277217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Line 130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213279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Line 131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-1989954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Line 123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074839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Line 124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217677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Line 125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36210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Line 126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506527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Line 127"/>
              <p:cNvSpPr>
                <a:spLocks noChangeShapeType="1"/>
              </p:cNvSpPr>
              <p:nvPr userDrawn="1"/>
            </p:nvSpPr>
            <p:spPr bwMode="auto">
              <a:xfrm rot="5400000">
                <a:off x="3781554" y="6650952"/>
                <a:ext cx="0" cy="72000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499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846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885923" rtl="0" eaLnBrk="1" latinLnBrk="0" hangingPunct="1">
        <a:spcBef>
          <a:spcPct val="0"/>
        </a:spcBef>
        <a:buNone/>
        <a:defRPr kumimoji="1" sz="1451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912" marR="0" indent="-195912" algn="l" defTabSz="885923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Wingdings" panose="05000000000000000000" pitchFamily="2" charset="2"/>
        <a:buChar char="l"/>
        <a:tabLst/>
        <a:defRPr kumimoji="1" sz="1451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1pPr>
      <a:lvl2pPr marL="391824" marR="0" indent="-195912" algn="l" defTabSz="885923" rtl="0" eaLnBrk="1" fontAlgn="auto" latinLnBrk="0" hangingPunct="1">
        <a:lnSpc>
          <a:spcPct val="100000"/>
        </a:lnSpc>
        <a:spcBef>
          <a:spcPts val="363"/>
        </a:spcBef>
        <a:spcAft>
          <a:spcPts val="0"/>
        </a:spcAft>
        <a:buClr>
          <a:prstClr val="white">
            <a:lumMod val="75000"/>
          </a:prstClr>
        </a:buClr>
        <a:buSzPct val="80000"/>
        <a:buFont typeface="Wingdings" panose="05000000000000000000" pitchFamily="2" charset="2"/>
        <a:buChar char="l"/>
        <a:tabLst/>
        <a:defRPr kumimoji="1" sz="1270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2pPr>
      <a:lvl3pPr marL="522432" marR="0" indent="-130608" algn="l" defTabSz="885923" rtl="0" eaLnBrk="1" fontAlgn="auto" latinLnBrk="0" hangingPunct="1">
        <a:lnSpc>
          <a:spcPct val="100000"/>
        </a:lnSpc>
        <a:spcBef>
          <a:spcPts val="454"/>
        </a:spcBef>
        <a:spcAft>
          <a:spcPts val="0"/>
        </a:spcAft>
        <a:buClr>
          <a:prstClr val="white">
            <a:lumMod val="50000"/>
          </a:prstClr>
        </a:buClr>
        <a:buSzPct val="100000"/>
        <a:buFont typeface="Arial" panose="020B0604020202020204" pitchFamily="34" charset="0"/>
        <a:buChar char="•"/>
        <a:tabLst/>
        <a:defRPr kumimoji="1" sz="1088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3pPr>
      <a:lvl4pPr marL="620388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98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4pPr>
      <a:lvl5pPr marL="718344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52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5pPr>
      <a:lvl6pPr marL="816300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52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6pPr>
      <a:lvl7pPr marL="914256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52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7pPr>
      <a:lvl8pPr marL="1012212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52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8pPr>
      <a:lvl9pPr marL="1110168" marR="0" indent="-97956" algn="l" defTabSz="885923" rtl="0" eaLnBrk="1" fontAlgn="auto" latinLnBrk="0" hangingPunct="1">
        <a:lnSpc>
          <a:spcPct val="100000"/>
        </a:lnSpc>
        <a:spcBef>
          <a:spcPts val="544"/>
        </a:spcBef>
        <a:spcAft>
          <a:spcPts val="0"/>
        </a:spcAft>
        <a:buClr>
          <a:prstClr val="white">
            <a:lumMod val="50000"/>
          </a:prstClr>
        </a:buClr>
        <a:buSzPct val="80000"/>
        <a:buFont typeface="Arial" panose="020B0604020202020204" pitchFamily="34" charset="0"/>
        <a:buChar char="•"/>
        <a:tabLst/>
        <a:defRPr kumimoji="1" sz="952" kern="1200" baseline="0">
          <a:solidFill>
            <a:schemeClr val="tx1"/>
          </a:solidFill>
          <a:latin typeface="(日本語用のフォントを使用)"/>
          <a:ea typeface="ＭＳ Ｐゴシック" panose="020B0600070205080204" pitchFamily="50" charset="-128"/>
          <a:cs typeface="+mn-cs"/>
        </a:defRPr>
      </a:lvl9pPr>
    </p:bodyStyle>
    <p:otherStyle>
      <a:defPPr>
        <a:defRPr lang="ja-JP"/>
      </a:defPPr>
      <a:lvl1pPr marL="0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1pPr>
      <a:lvl2pPr marL="442962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2pPr>
      <a:lvl3pPr marL="885923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3pPr>
      <a:lvl4pPr marL="1328885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4pPr>
      <a:lvl5pPr marL="1771846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5pPr>
      <a:lvl6pPr marL="2214808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6pPr>
      <a:lvl7pPr marL="2657769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7pPr>
      <a:lvl8pPr marL="3100731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8pPr>
      <a:lvl9pPr marL="3543693" algn="l" defTabSz="885923" rtl="0" eaLnBrk="1" latinLnBrk="0" hangingPunct="1"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NKO@ms-ad-hd.com" TargetMode="External"/><Relationship Id="rId2" Type="http://schemas.openxmlformats.org/officeDocument/2006/relationships/hyperlink" Target="https://x.gd/xE6s3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BD4D181C-BBBA-433E-A2B0-C17B13E98AAC}"/>
              </a:ext>
            </a:extLst>
          </p:cNvPr>
          <p:cNvSpPr/>
          <p:nvPr/>
        </p:nvSpPr>
        <p:spPr>
          <a:xfrm>
            <a:off x="135682" y="4403660"/>
            <a:ext cx="6586636" cy="3700753"/>
          </a:xfrm>
          <a:prstGeom prst="roundRect">
            <a:avLst>
              <a:gd name="adj" fmla="val 0"/>
            </a:avLst>
          </a:prstGeom>
          <a:solidFill>
            <a:srgbClr val="B3D056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ct val="114000"/>
              </a:lnSpc>
              <a:defRPr/>
            </a:pPr>
            <a:endParaRPr kumimoji="0" lang="ja-JP" altLang="en-US" sz="145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19C71849-6624-4E34-94EA-58B5A8B4FE28}"/>
              </a:ext>
            </a:extLst>
          </p:cNvPr>
          <p:cNvSpPr/>
          <p:nvPr/>
        </p:nvSpPr>
        <p:spPr>
          <a:xfrm>
            <a:off x="135682" y="553255"/>
            <a:ext cx="6539792" cy="2792574"/>
          </a:xfrm>
          <a:prstGeom prst="roundRect">
            <a:avLst>
              <a:gd name="adj" fmla="val 0"/>
            </a:avLst>
          </a:prstGeom>
          <a:solidFill>
            <a:srgbClr val="B3D056">
              <a:lumMod val="20000"/>
              <a:lumOff val="8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ct val="114000"/>
              </a:lnSpc>
              <a:defRPr/>
            </a:pPr>
            <a:endParaRPr kumimoji="0" lang="ja-JP" altLang="en-US" sz="145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gray">
          <a:xfrm>
            <a:off x="152401" y="242568"/>
            <a:ext cx="6523074" cy="32651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08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健康経営に関心のある経営層、人事労務・健康づくり担当者、産業保健スタッフの皆様</a:t>
            </a:r>
          </a:p>
        </p:txBody>
      </p:sp>
      <p:grpSp>
        <p:nvGrpSpPr>
          <p:cNvPr id="51" name="グループ化 50"/>
          <p:cNvGrpSpPr/>
          <p:nvPr/>
        </p:nvGrpSpPr>
        <p:grpSpPr bwMode="gray">
          <a:xfrm>
            <a:off x="260648" y="1445231"/>
            <a:ext cx="6278369" cy="1516917"/>
            <a:chOff x="324247" y="2250356"/>
            <a:chExt cx="6922193" cy="665536"/>
          </a:xfrm>
          <a:solidFill>
            <a:srgbClr val="FFFFFF">
              <a:alpha val="56078"/>
            </a:srgbClr>
          </a:solidFill>
        </p:grpSpPr>
        <p:sp>
          <p:nvSpPr>
            <p:cNvPr id="10" name="正方形/長方形 9"/>
            <p:cNvSpPr/>
            <p:nvPr/>
          </p:nvSpPr>
          <p:spPr bwMode="gray">
            <a:xfrm>
              <a:off x="324247" y="2250356"/>
              <a:ext cx="6922193" cy="6655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32652" rtlCol="0" anchor="ctr"/>
            <a:lstStyle/>
            <a:p>
              <a:pPr marL="85725">
                <a:spcBef>
                  <a:spcPts val="300"/>
                </a:spcBef>
              </a:pPr>
              <a:r>
                <a:rPr lang="ja-JP" altLang="en-US" sz="1050" spc="8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昨今、「健康経営」が広く認知され、多くの企業が取り組んでいます。そんな中、従業員が心身のコンディションを整え、業務パフォーマンスの向上につなげていくためには、食生活改善へのアプローチも不可欠な要素ですが、課題を感じている企業も少なくはありません。</a:t>
              </a:r>
            </a:p>
            <a:p>
              <a:pPr marL="85725">
                <a:spcBef>
                  <a:spcPts val="300"/>
                </a:spcBef>
              </a:pP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本セミナーでは、第一部にて、</a:t>
              </a:r>
              <a:r>
                <a:rPr lang="en-US" altLang="ja-JP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MS&amp;AD</a:t>
              </a: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インターリスク総研（株）の健康経営コンサルタントより健康経営優良法人認定</a:t>
              </a:r>
              <a:r>
                <a:rPr lang="en-US" altLang="ja-JP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2026</a:t>
              </a: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の動向を基に、今後、求められる健康経営推進のポイントについて解説いたします。また、第二部では、常備型社食サービス</a:t>
              </a:r>
              <a:r>
                <a:rPr lang="en-US" altLang="ja-JP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Office Premium Frozen</a:t>
              </a: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を展開する（株）</a:t>
              </a:r>
              <a:r>
                <a:rPr lang="en-US" altLang="ja-JP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SL Creations</a:t>
              </a:r>
              <a:r>
                <a:rPr lang="ja-JP" altLang="en-US" sz="1050" spc="8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様を講師に、職域における食育の必要性や業務パフォーマンス等への効果、具体的な進め方ついて紹介いただきます。</a:t>
              </a:r>
            </a:p>
          </p:txBody>
        </p:sp>
        <p:cxnSp>
          <p:nvCxnSpPr>
            <p:cNvPr id="11" name="直線コネクタ 10"/>
            <p:cNvCxnSpPr/>
            <p:nvPr/>
          </p:nvCxnSpPr>
          <p:spPr bwMode="gray">
            <a:xfrm>
              <a:off x="324247" y="2250356"/>
              <a:ext cx="6912768" cy="0"/>
            </a:xfrm>
            <a:prstGeom prst="lin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 bwMode="gray">
            <a:xfrm>
              <a:off x="324247" y="2906786"/>
              <a:ext cx="6912768" cy="0"/>
            </a:xfrm>
            <a:prstGeom prst="lin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正方形/長方形 54"/>
          <p:cNvSpPr/>
          <p:nvPr/>
        </p:nvSpPr>
        <p:spPr bwMode="gray">
          <a:xfrm>
            <a:off x="1665613" y="8364922"/>
            <a:ext cx="4506434" cy="261243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>
              <a:spcBef>
                <a:spcPct val="0"/>
              </a:spcBef>
            </a:pPr>
            <a:endParaRPr lang="ja-JP" altLang="en-US" sz="998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gray">
          <a:xfrm>
            <a:off x="289223" y="3532352"/>
            <a:ext cx="977858" cy="26121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652" rtlCol="0" anchor="ctr"/>
          <a:lstStyle/>
          <a:p>
            <a:pPr algn="ctr"/>
            <a:r>
              <a:rPr lang="ja-JP" altLang="en-US" sz="1088" spc="27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</a:p>
        </p:txBody>
      </p:sp>
      <p:sp>
        <p:nvSpPr>
          <p:cNvPr id="63" name="正方形/長方形 62"/>
          <p:cNvSpPr/>
          <p:nvPr/>
        </p:nvSpPr>
        <p:spPr bwMode="gray">
          <a:xfrm>
            <a:off x="1484784" y="3431173"/>
            <a:ext cx="4801769" cy="39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fontAlgn="b">
              <a:lnSpc>
                <a:spcPct val="80000"/>
              </a:lnSpc>
            </a:pPr>
            <a:r>
              <a:rPr lang="ja-JP" altLang="en-US" sz="16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２０２５</a:t>
            </a:r>
            <a:r>
              <a:rPr lang="zh-TW" altLang="en-US" sz="16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zh-TW" sz="2902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zh-TW" altLang="en-US" sz="16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29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9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zh-TW" altLang="en-US" sz="16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ja-JP" altLang="en-US" sz="1600" b="1" spc="136" dirty="0">
                <a:solidFill>
                  <a:schemeClr val="accent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（金）　</a:t>
            </a:r>
            <a:r>
              <a:rPr lang="en-US" altLang="ja-JP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zh-TW" altLang="en-US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600" b="1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endParaRPr lang="ja-JP" altLang="en-US" sz="1600" b="1" spc="136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Text Box 1044">
            <a:extLst>
              <a:ext uri="{FF2B5EF4-FFF2-40B4-BE49-F238E27FC236}">
                <a16:creationId xmlns:a16="http://schemas.microsoft.com/office/drawing/2014/main" id="{16AA11A0-1861-44FF-BDA7-B28D41CE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69" y="3046533"/>
            <a:ext cx="6269820" cy="1615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65303" tIns="0" rIns="0" bIns="0" anchor="ctr">
            <a:spAutoFit/>
          </a:bodyPr>
          <a:lstStyle/>
          <a:p>
            <a:pPr algn="ctr">
              <a:defRPr/>
            </a:pP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主催 ：三井住友海上火災保険（株） </a:t>
            </a:r>
            <a:r>
              <a:rPr lang="en-US" altLang="ja-JP" sz="1050" dirty="0">
                <a:solidFill>
                  <a:schemeClr val="tx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MS&amp;AD</a:t>
            </a: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インターリスク総研（株） （株）</a:t>
            </a:r>
            <a:r>
              <a:rPr lang="en-US" altLang="ja-JP" sz="1050" dirty="0">
                <a:solidFill>
                  <a:schemeClr val="tx2">
                    <a:lumMod val="7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anose="020B0604030504040204" pitchFamily="50" charset="-128"/>
              </a:rPr>
              <a:t>SL Creations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E85E5B4-9482-4D93-8CB3-33D4C2633C27}"/>
              </a:ext>
            </a:extLst>
          </p:cNvPr>
          <p:cNvGrpSpPr/>
          <p:nvPr/>
        </p:nvGrpSpPr>
        <p:grpSpPr>
          <a:xfrm>
            <a:off x="310551" y="8201868"/>
            <a:ext cx="5819660" cy="1033512"/>
            <a:chOff x="310550" y="8147834"/>
            <a:chExt cx="5819660" cy="1033512"/>
          </a:xfrm>
        </p:grpSpPr>
        <p:sp>
          <p:nvSpPr>
            <p:cNvPr id="71" name="角丸四角形 70"/>
            <p:cNvSpPr/>
            <p:nvPr/>
          </p:nvSpPr>
          <p:spPr bwMode="gray">
            <a:xfrm>
              <a:off x="310550" y="8147834"/>
              <a:ext cx="1010249" cy="261214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2652" rtlCol="0" anchor="ctr"/>
            <a:lstStyle/>
            <a:p>
              <a:pPr algn="ctr"/>
              <a:r>
                <a:rPr lang="ja-JP" altLang="en-US" sz="1088" spc="272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申込方法</a:t>
              </a:r>
            </a:p>
          </p:txBody>
        </p:sp>
        <p:sp>
          <p:nvSpPr>
            <p:cNvPr id="73" name="Text Box 1040">
              <a:extLst>
                <a:ext uri="{FF2B5EF4-FFF2-40B4-BE49-F238E27FC236}">
                  <a16:creationId xmlns:a16="http://schemas.microsoft.com/office/drawing/2014/main" id="{E04D8636-FE0E-4BBE-81A6-165563D92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79" y="8320716"/>
              <a:ext cx="5581531" cy="860630"/>
            </a:xfrm>
            <a:prstGeom prst="rect">
              <a:avLst/>
            </a:prstGeom>
            <a:noFill/>
            <a:ln w="9525">
              <a:noFill/>
            </a:ln>
            <a:effectLst/>
          </p:spPr>
          <p:txBody>
            <a:bodyPr lIns="1012202" tIns="65303" bIns="0" anchor="ctr"/>
            <a:lstStyle/>
            <a:p>
              <a:pPr>
                <a:lnSpc>
                  <a:spcPct val="125000"/>
                </a:lnSpc>
                <a:defRPr/>
              </a:pP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・下記</a:t>
              </a:r>
              <a:r>
                <a:rPr lang="en-US" altLang="ja-JP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URL</a:t>
              </a: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または右記二次元バーコードよりお申込ください。</a:t>
              </a:r>
            </a:p>
            <a:p>
              <a:pPr>
                <a:lnSpc>
                  <a:spcPct val="125000"/>
                </a:lnSpc>
                <a:defRPr/>
              </a:pP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・その際、識別コード</a:t>
              </a:r>
              <a:r>
                <a:rPr lang="en-US" altLang="ja-JP" sz="1050" spc="91" dirty="0">
                  <a:solidFill>
                    <a:schemeClr val="accent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『AWE668276』</a:t>
              </a: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をご入力ください。</a:t>
              </a:r>
            </a:p>
            <a:p>
              <a:pPr>
                <a:lnSpc>
                  <a:spcPct val="125000"/>
                </a:lnSpc>
                <a:defRPr/>
              </a:pP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・申込み後、メールにて「受付完了メール」をお送りします。</a:t>
              </a:r>
            </a:p>
            <a:p>
              <a:pPr>
                <a:lnSpc>
                  <a:spcPct val="125000"/>
                </a:lnSpc>
                <a:defRPr/>
              </a:pP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・視聴方法は「受付完了メール」をご確認ください。</a:t>
              </a:r>
              <a:br>
                <a:rPr lang="en-US" altLang="ja-JP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</a:br>
              <a:r>
                <a:rPr lang="ja-JP" altLang="en-US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⇒　</a:t>
              </a:r>
              <a:r>
                <a:rPr lang="en-US" altLang="ja-JP" sz="1050" spc="9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hlinkClick r:id="rId2"/>
                </a:rPr>
                <a:t>https://x.gd/xE6s3</a:t>
              </a:r>
              <a:endParaRPr lang="ja-JP" altLang="ja-JP" sz="6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25000"/>
                </a:lnSpc>
                <a:defRPr/>
              </a:pPr>
              <a:endParaRPr lang="en-US" altLang="ja-JP" sz="998" b="1" spc="91" dirty="0">
                <a:solidFill>
                  <a:schemeClr val="tx2"/>
                </a:solidFill>
                <a:latin typeface="+mn-ea"/>
                <a:cs typeface="Meiryo UI" panose="020B0604030504040204" pitchFamily="50" charset="-128"/>
              </a:endParaRPr>
            </a:p>
            <a:p>
              <a:pPr>
                <a:lnSpc>
                  <a:spcPct val="125000"/>
                </a:lnSpc>
                <a:defRPr/>
              </a:pPr>
              <a:endParaRPr lang="en-US" altLang="ja-JP" sz="998" b="1" spc="91" dirty="0">
                <a:solidFill>
                  <a:schemeClr val="tx2"/>
                </a:solidFill>
                <a:latin typeface="+mn-ea"/>
                <a:cs typeface="Meiryo UI" panose="020B0604030504040204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7D55C60-5FD4-413A-A427-C8B1F10FCBAB}"/>
              </a:ext>
            </a:extLst>
          </p:cNvPr>
          <p:cNvSpPr txBox="1"/>
          <p:nvPr/>
        </p:nvSpPr>
        <p:spPr>
          <a:xfrm>
            <a:off x="135682" y="9429825"/>
            <a:ext cx="6586636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altLang="ja-JP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[</a:t>
            </a:r>
            <a:r>
              <a:rPr lang="ja-JP" altLang="en-US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照会先</a:t>
            </a:r>
            <a:r>
              <a:rPr lang="en-US" altLang="ja-JP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r>
              <a:rPr lang="ja-JP" altLang="en-US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ＭＳ＆ＡＤインターリスク総研株式会社　リスクマネジメント第四部 人的資本・健康経営グループ　</a:t>
            </a:r>
            <a:endParaRPr lang="en-US" altLang="ja-JP" sz="1000" spc="9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Mail</a:t>
            </a:r>
            <a:r>
              <a:rPr lang="ja-JP" altLang="en-US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KENKO@ms-ad-hd.com</a:t>
            </a:r>
            <a:r>
              <a:rPr lang="en-US" altLang="ja-JP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※</a:t>
            </a:r>
            <a:r>
              <a:rPr lang="ja-JP" altLang="en-US" sz="1000" spc="9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ハイブリッドワーク推進中の為、お問い合わせはメールにてお願いします。</a:t>
            </a:r>
            <a:endParaRPr lang="en-US" altLang="ja-JP" sz="1000" spc="9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Text Box 1049">
            <a:extLst>
              <a:ext uri="{FF2B5EF4-FFF2-40B4-BE49-F238E27FC236}">
                <a16:creationId xmlns:a16="http://schemas.microsoft.com/office/drawing/2014/main" id="{D097E698-ADCD-437D-83DF-1464D911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9040" y="4462606"/>
            <a:ext cx="2888611" cy="17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65303" rIns="0" bIns="0">
            <a:spAutoFit/>
          </a:bodyPr>
          <a:lstStyle>
            <a:lvl1pPr>
              <a:spcBef>
                <a:spcPct val="20000"/>
              </a:spcBef>
              <a:buClr>
                <a:srgbClr val="9EA0A1"/>
              </a:buClr>
              <a:buSzPct val="110000"/>
              <a:buFont typeface="Wingdings" panose="05000000000000000000" pitchFamily="2" charset="2"/>
              <a:buChar char="n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9EA0A1"/>
              </a:buClr>
              <a:buSzPct val="120000"/>
              <a:buFont typeface="Arial" panose="020B0604020202020204" pitchFamily="34" charset="0"/>
              <a:buChar char="»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A0A1"/>
              </a:buClr>
              <a:buFont typeface="Arial" panose="020B0604020202020204" pitchFamily="34" charset="0"/>
              <a:buChar char="-"/>
              <a:defRPr kumimoji="1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ja-JP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講演内容については一部変更する場合がございます。あらかじめご了承ください。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596E174-A700-4959-A5C9-EC6EA112F50B}"/>
              </a:ext>
            </a:extLst>
          </p:cNvPr>
          <p:cNvSpPr/>
          <p:nvPr/>
        </p:nvSpPr>
        <p:spPr bwMode="gray">
          <a:xfrm>
            <a:off x="289223" y="4625727"/>
            <a:ext cx="2917129" cy="1959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200" b="1" spc="272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EEECE1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第一部</a:t>
            </a:r>
            <a:endParaRPr lang="en-US" altLang="ja-JP" sz="1200" b="1" spc="272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EEECE1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047CC4E-C1B2-4427-AE11-1A055501F216}"/>
              </a:ext>
            </a:extLst>
          </p:cNvPr>
          <p:cNvSpPr/>
          <p:nvPr/>
        </p:nvSpPr>
        <p:spPr bwMode="gray">
          <a:xfrm>
            <a:off x="387142" y="4823264"/>
            <a:ext cx="6254899" cy="501503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「健康経営優良法人</a:t>
            </a: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2026</a:t>
            </a: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（中小規模法人部門）の動向と</a:t>
            </a:r>
            <a:endParaRPr lang="en-US" altLang="ja-JP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                         </a:t>
            </a: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求められる推進のポイント」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BA73B7F-C56D-4D1A-A2B5-BED49A254A56}"/>
              </a:ext>
            </a:extLst>
          </p:cNvPr>
          <p:cNvCxnSpPr>
            <a:cxnSpLocks/>
          </p:cNvCxnSpPr>
          <p:nvPr/>
        </p:nvCxnSpPr>
        <p:spPr bwMode="gray">
          <a:xfrm>
            <a:off x="234351" y="6295323"/>
            <a:ext cx="6379115" cy="8995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 bwMode="gray">
          <a:xfrm>
            <a:off x="235866" y="658913"/>
            <a:ext cx="5085994" cy="685685"/>
          </a:xfrm>
          <a:prstGeom prst="rect">
            <a:avLst/>
          </a:prstGeom>
          <a:noFill/>
        </p:spPr>
        <p:txBody>
          <a:bodyPr wrap="none" lIns="65303" tIns="0" rIns="0" bIns="32652" rtlCol="0" anchor="ctr" anchorCtr="0">
            <a:noAutofit/>
          </a:bodyPr>
          <a:lstStyle/>
          <a:p>
            <a:r>
              <a:rPr lang="ja-JP" altLang="en-US" sz="2400" spc="9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成果につながる健康経営とは</a:t>
            </a:r>
            <a:endParaRPr lang="en-US" altLang="ja-JP" sz="2400" spc="91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2200" spc="9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～実効性ある推進と食生活改善からのアプローチ～</a:t>
            </a:r>
            <a:endParaRPr lang="en-US" altLang="ja-JP" sz="2200" spc="91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48648A-CD91-422B-9F52-CDA3D634929F}"/>
              </a:ext>
            </a:extLst>
          </p:cNvPr>
          <p:cNvSpPr txBox="1"/>
          <p:nvPr/>
        </p:nvSpPr>
        <p:spPr>
          <a:xfrm>
            <a:off x="332656" y="9168566"/>
            <a:ext cx="5953897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5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5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入力いただた情報は主催</a:t>
            </a:r>
            <a:r>
              <a:rPr lang="en-US" altLang="ja-JP" sz="85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85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社にて共有・管理し、今後、イベントやサービス等のご案内に使用することがあります。　　</a:t>
            </a:r>
            <a:endParaRPr kumimoji="1" lang="ja-JP" altLang="en-US" sz="850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1FF250C-B861-4A11-9BDE-ECEFA767E69A}"/>
              </a:ext>
            </a:extLst>
          </p:cNvPr>
          <p:cNvSpPr/>
          <p:nvPr/>
        </p:nvSpPr>
        <p:spPr bwMode="gray">
          <a:xfrm>
            <a:off x="289223" y="6389014"/>
            <a:ext cx="2917129" cy="1959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200" b="1" spc="272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EEECE1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第二部</a:t>
            </a:r>
            <a:endParaRPr lang="en-US" altLang="ja-JP" sz="1200" b="1" spc="272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EEECE1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F990C98-50D2-434D-B1EF-317562B38862}"/>
              </a:ext>
            </a:extLst>
          </p:cNvPr>
          <p:cNvSpPr/>
          <p:nvPr/>
        </p:nvSpPr>
        <p:spPr bwMode="gray">
          <a:xfrm>
            <a:off x="385815" y="6604035"/>
            <a:ext cx="6086657" cy="501503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「食と健康で変わる職場環境　</a:t>
            </a: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</a:t>
            </a: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幸福度が生む生産性向上の秘訣</a:t>
            </a:r>
            <a:r>
              <a:rPr lang="en-US" altLang="ja-JP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</a:t>
            </a:r>
            <a:r>
              <a:rPr lang="ja-JP" altLang="en-US" sz="16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A3CFEDA5-AF53-43DC-AE06-307E04DAD491}"/>
              </a:ext>
            </a:extLst>
          </p:cNvPr>
          <p:cNvGrpSpPr/>
          <p:nvPr/>
        </p:nvGrpSpPr>
        <p:grpSpPr bwMode="gray">
          <a:xfrm>
            <a:off x="5401548" y="104216"/>
            <a:ext cx="1122791" cy="888395"/>
            <a:chOff x="540368" y="621711"/>
            <a:chExt cx="930037" cy="1120574"/>
          </a:xfrm>
          <a:solidFill>
            <a:srgbClr val="FFCC66"/>
          </a:solidFill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EF56CC66-9380-4D30-8513-11FC9347CD1E}"/>
                </a:ext>
              </a:extLst>
            </p:cNvPr>
            <p:cNvSpPr/>
            <p:nvPr/>
          </p:nvSpPr>
          <p:spPr bwMode="gray">
            <a:xfrm>
              <a:off x="540383" y="630026"/>
              <a:ext cx="864000" cy="8671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30612" bIns="0" rtlCol="0" anchor="ctr"/>
            <a:lstStyle/>
            <a:p>
              <a:pPr algn="ctr" fontAlgn="ctr"/>
              <a:r>
                <a:rPr lang="en-US" altLang="ja-JP" sz="12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Web</a:t>
              </a:r>
              <a:r>
                <a:rPr lang="ja-JP" altLang="en-US" sz="12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セミナー</a:t>
              </a:r>
              <a:br>
                <a:rPr lang="en-US" altLang="ja-JP" sz="12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</a:br>
              <a:r>
                <a:rPr lang="ja-JP" altLang="en-US" sz="12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ライブ配信</a:t>
              </a:r>
              <a:endParaRPr lang="en-US" altLang="ja-JP" sz="12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  <a:p>
              <a:pPr algn="ctr" fontAlgn="ctr"/>
              <a:r>
                <a:rPr lang="ja-JP" altLang="en-US" sz="1200" spc="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（視聴無料）</a:t>
              </a:r>
              <a:endParaRPr lang="en-US" altLang="ja-JP" sz="1200" spc="100" dirty="0">
                <a:solidFill>
                  <a:schemeClr val="tx1">
                    <a:lumMod val="75000"/>
                    <a:lumOff val="25000"/>
                  </a:schemeClr>
                </a:solidFill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grpSp>
          <p:nvGrpSpPr>
            <p:cNvPr id="46" name="グループ化 45">
              <a:extLst>
                <a:ext uri="{FF2B5EF4-FFF2-40B4-BE49-F238E27FC236}">
                  <a16:creationId xmlns:a16="http://schemas.microsoft.com/office/drawing/2014/main" id="{F57800C4-2188-4ED5-91F5-9C2E4B4455EA}"/>
                </a:ext>
              </a:extLst>
            </p:cNvPr>
            <p:cNvGrpSpPr/>
            <p:nvPr/>
          </p:nvGrpSpPr>
          <p:grpSpPr bwMode="gray">
            <a:xfrm rot="5400000">
              <a:off x="849603" y="1187511"/>
              <a:ext cx="245539" cy="864009"/>
              <a:chOff x="1814066" y="4770634"/>
              <a:chExt cx="163713" cy="288035"/>
            </a:xfrm>
            <a:grpFill/>
          </p:grpSpPr>
          <p:sp>
            <p:nvSpPr>
              <p:cNvPr id="48" name="直角三角形 47">
                <a:extLst>
                  <a:ext uri="{FF2B5EF4-FFF2-40B4-BE49-F238E27FC236}">
                    <a16:creationId xmlns:a16="http://schemas.microsoft.com/office/drawing/2014/main" id="{9DCED4F8-3F0E-4A93-A9CE-458FD44A9240}"/>
                  </a:ext>
                </a:extLst>
              </p:cNvPr>
              <p:cNvSpPr/>
              <p:nvPr/>
            </p:nvSpPr>
            <p:spPr bwMode="gray">
              <a:xfrm rot="5400000">
                <a:off x="1823909" y="4760791"/>
                <a:ext cx="144016" cy="163702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2" name="直角三角形 51">
                <a:extLst>
                  <a:ext uri="{FF2B5EF4-FFF2-40B4-BE49-F238E27FC236}">
                    <a16:creationId xmlns:a16="http://schemas.microsoft.com/office/drawing/2014/main" id="{BA54BCDC-D339-4E7F-94D4-5D6F94C675FC}"/>
                  </a:ext>
                </a:extLst>
              </p:cNvPr>
              <p:cNvSpPr/>
              <p:nvPr/>
            </p:nvSpPr>
            <p:spPr bwMode="gray">
              <a:xfrm rot="16200000" flipV="1">
                <a:off x="1823920" y="4904810"/>
                <a:ext cx="144016" cy="163702"/>
              </a:xfrm>
              <a:prstGeom prst="rt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47" name="直角三角形 46">
              <a:extLst>
                <a:ext uri="{FF2B5EF4-FFF2-40B4-BE49-F238E27FC236}">
                  <a16:creationId xmlns:a16="http://schemas.microsoft.com/office/drawing/2014/main" id="{FDE65896-1BA5-4F91-B8F5-16048AE59658}"/>
                </a:ext>
              </a:extLst>
            </p:cNvPr>
            <p:cNvSpPr/>
            <p:nvPr/>
          </p:nvSpPr>
          <p:spPr bwMode="gray">
            <a:xfrm>
              <a:off x="1404375" y="621711"/>
              <a:ext cx="66030" cy="174496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906C5A4-81CA-49AC-B3DD-BFA393C5FB0E}"/>
              </a:ext>
            </a:extLst>
          </p:cNvPr>
          <p:cNvSpPr txBox="1"/>
          <p:nvPr/>
        </p:nvSpPr>
        <p:spPr>
          <a:xfrm>
            <a:off x="2564904" y="5557087"/>
            <a:ext cx="3970085" cy="60529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　佑輔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MS&amp;AD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インターリスク総研株式会社　　人的資本・健康経営グループ　</a:t>
            </a: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上席コンサルタント／健康経営エキスパートアドバイザー</a:t>
            </a:r>
          </a:p>
        </p:txBody>
      </p:sp>
      <p:sp>
        <p:nvSpPr>
          <p:cNvPr id="60" name="二等辺三角形 59">
            <a:extLst>
              <a:ext uri="{FF2B5EF4-FFF2-40B4-BE49-F238E27FC236}">
                <a16:creationId xmlns:a16="http://schemas.microsoft.com/office/drawing/2014/main" id="{1C5905B2-F66F-4E03-8787-ABE7D3CBFF55}"/>
              </a:ext>
            </a:extLst>
          </p:cNvPr>
          <p:cNvSpPr/>
          <p:nvPr/>
        </p:nvSpPr>
        <p:spPr>
          <a:xfrm rot="16200000">
            <a:off x="2406344" y="6003821"/>
            <a:ext cx="216024" cy="101096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42452F3-A092-451B-9EBD-2B09ED95E9CC}"/>
              </a:ext>
            </a:extLst>
          </p:cNvPr>
          <p:cNvSpPr txBox="1"/>
          <p:nvPr/>
        </p:nvSpPr>
        <p:spPr>
          <a:xfrm>
            <a:off x="433130" y="7358142"/>
            <a:ext cx="3970085" cy="60529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秋山　里実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SL Creations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健康サポート推進室 兼 広報室</a:t>
            </a:r>
            <a:endParaRPr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zh-TW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室長／管理栄養士</a:t>
            </a:r>
            <a:endParaRPr lang="ja-JP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二等辺三角形 81">
            <a:extLst>
              <a:ext uri="{FF2B5EF4-FFF2-40B4-BE49-F238E27FC236}">
                <a16:creationId xmlns:a16="http://schemas.microsoft.com/office/drawing/2014/main" id="{5C6653DC-99A1-44A0-9C41-ECA1D9FA00E5}"/>
              </a:ext>
            </a:extLst>
          </p:cNvPr>
          <p:cNvSpPr/>
          <p:nvPr/>
        </p:nvSpPr>
        <p:spPr>
          <a:xfrm rot="5400000">
            <a:off x="4355276" y="7804876"/>
            <a:ext cx="216024" cy="101096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60">
            <a:extLst>
              <a:ext uri="{FF2B5EF4-FFF2-40B4-BE49-F238E27FC236}">
                <a16:creationId xmlns:a16="http://schemas.microsoft.com/office/drawing/2014/main" id="{90009F00-1F82-4F90-8061-8B7CFED98F1D}"/>
              </a:ext>
            </a:extLst>
          </p:cNvPr>
          <p:cNvSpPr/>
          <p:nvPr/>
        </p:nvSpPr>
        <p:spPr bwMode="gray">
          <a:xfrm>
            <a:off x="307256" y="3992914"/>
            <a:ext cx="977858" cy="26121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652" rtlCol="0" anchor="ctr"/>
          <a:lstStyle/>
          <a:p>
            <a:pPr algn="ctr"/>
            <a:r>
              <a:rPr lang="ja-JP" altLang="en-US" sz="1088" spc="272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</a:t>
            </a: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5A38313-9EBA-4D8B-A964-7D8DD4FB6AFE}"/>
              </a:ext>
            </a:extLst>
          </p:cNvPr>
          <p:cNvSpPr/>
          <p:nvPr/>
        </p:nvSpPr>
        <p:spPr bwMode="gray">
          <a:xfrm>
            <a:off x="1504495" y="3923224"/>
            <a:ext cx="1520880" cy="391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fontAlgn="b">
              <a:lnSpc>
                <a:spcPct val="80000"/>
              </a:lnSpc>
            </a:pPr>
            <a:r>
              <a:rPr lang="en-US" altLang="ja-JP" sz="1600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400</a:t>
            </a:r>
            <a:r>
              <a:rPr lang="ja-JP" altLang="en-US" sz="1600" spc="136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DA92E528-D044-40EE-8990-73D3CF5A324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12776" y="5219965"/>
            <a:ext cx="942427" cy="942416"/>
          </a:xfrm>
          <a:custGeom>
            <a:avLst/>
            <a:gdLst>
              <a:gd name="connsiteX0" fmla="*/ 157069 w 942427"/>
              <a:gd name="connsiteY0" fmla="*/ 0 h 942416"/>
              <a:gd name="connsiteX1" fmla="*/ 785360 w 942427"/>
              <a:gd name="connsiteY1" fmla="*/ 0 h 942416"/>
              <a:gd name="connsiteX2" fmla="*/ 930085 w 942427"/>
              <a:gd name="connsiteY2" fmla="*/ 95931 h 942416"/>
              <a:gd name="connsiteX3" fmla="*/ 942427 w 942427"/>
              <a:gd name="connsiteY3" fmla="*/ 157058 h 942416"/>
              <a:gd name="connsiteX4" fmla="*/ 942427 w 942427"/>
              <a:gd name="connsiteY4" fmla="*/ 785358 h 942416"/>
              <a:gd name="connsiteX5" fmla="*/ 930085 w 942427"/>
              <a:gd name="connsiteY5" fmla="*/ 846486 h 942416"/>
              <a:gd name="connsiteX6" fmla="*/ 785360 w 942427"/>
              <a:gd name="connsiteY6" fmla="*/ 942416 h 942416"/>
              <a:gd name="connsiteX7" fmla="*/ 157069 w 942427"/>
              <a:gd name="connsiteY7" fmla="*/ 942416 h 942416"/>
              <a:gd name="connsiteX8" fmla="*/ 0 w 942427"/>
              <a:gd name="connsiteY8" fmla="*/ 785346 h 942416"/>
              <a:gd name="connsiteX9" fmla="*/ 0 w 942427"/>
              <a:gd name="connsiteY9" fmla="*/ 157069 h 942416"/>
              <a:gd name="connsiteX10" fmla="*/ 157069 w 942427"/>
              <a:gd name="connsiteY10" fmla="*/ 0 h 94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42427" h="942416">
                <a:moveTo>
                  <a:pt x="157069" y="0"/>
                </a:moveTo>
                <a:lnTo>
                  <a:pt x="785360" y="0"/>
                </a:lnTo>
                <a:cubicBezTo>
                  <a:pt x="850420" y="0"/>
                  <a:pt x="906242" y="39556"/>
                  <a:pt x="930085" y="95931"/>
                </a:cubicBezTo>
                <a:lnTo>
                  <a:pt x="942427" y="157058"/>
                </a:lnTo>
                <a:lnTo>
                  <a:pt x="942427" y="785358"/>
                </a:lnTo>
                <a:lnTo>
                  <a:pt x="930085" y="846486"/>
                </a:lnTo>
                <a:cubicBezTo>
                  <a:pt x="906242" y="902859"/>
                  <a:pt x="850420" y="942416"/>
                  <a:pt x="785360" y="942416"/>
                </a:cubicBezTo>
                <a:lnTo>
                  <a:pt x="157069" y="942416"/>
                </a:lnTo>
                <a:cubicBezTo>
                  <a:pt x="70322" y="942416"/>
                  <a:pt x="0" y="872094"/>
                  <a:pt x="0" y="785346"/>
                </a:cubicBezTo>
                <a:lnTo>
                  <a:pt x="0" y="157069"/>
                </a:lnTo>
                <a:cubicBezTo>
                  <a:pt x="0" y="70322"/>
                  <a:pt x="70322" y="0"/>
                  <a:pt x="157069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813169C3-9295-491C-8298-8DABA8E1F04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75649" y="7021020"/>
            <a:ext cx="942427" cy="942416"/>
          </a:xfrm>
          <a:custGeom>
            <a:avLst/>
            <a:gdLst>
              <a:gd name="connsiteX0" fmla="*/ 157069 w 942427"/>
              <a:gd name="connsiteY0" fmla="*/ 0 h 942416"/>
              <a:gd name="connsiteX1" fmla="*/ 785360 w 942427"/>
              <a:gd name="connsiteY1" fmla="*/ 0 h 942416"/>
              <a:gd name="connsiteX2" fmla="*/ 930086 w 942427"/>
              <a:gd name="connsiteY2" fmla="*/ 95931 h 942416"/>
              <a:gd name="connsiteX3" fmla="*/ 942427 w 942427"/>
              <a:gd name="connsiteY3" fmla="*/ 157058 h 942416"/>
              <a:gd name="connsiteX4" fmla="*/ 942427 w 942427"/>
              <a:gd name="connsiteY4" fmla="*/ 785358 h 942416"/>
              <a:gd name="connsiteX5" fmla="*/ 930086 w 942427"/>
              <a:gd name="connsiteY5" fmla="*/ 846486 h 942416"/>
              <a:gd name="connsiteX6" fmla="*/ 785360 w 942427"/>
              <a:gd name="connsiteY6" fmla="*/ 942416 h 942416"/>
              <a:gd name="connsiteX7" fmla="*/ 157069 w 942427"/>
              <a:gd name="connsiteY7" fmla="*/ 942416 h 942416"/>
              <a:gd name="connsiteX8" fmla="*/ 0 w 942427"/>
              <a:gd name="connsiteY8" fmla="*/ 785346 h 942416"/>
              <a:gd name="connsiteX9" fmla="*/ 0 w 942427"/>
              <a:gd name="connsiteY9" fmla="*/ 157069 h 942416"/>
              <a:gd name="connsiteX10" fmla="*/ 157069 w 942427"/>
              <a:gd name="connsiteY10" fmla="*/ 0 h 942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42427" h="942416">
                <a:moveTo>
                  <a:pt x="157069" y="0"/>
                </a:moveTo>
                <a:lnTo>
                  <a:pt x="785360" y="0"/>
                </a:lnTo>
                <a:cubicBezTo>
                  <a:pt x="850420" y="0"/>
                  <a:pt x="906242" y="39556"/>
                  <a:pt x="930086" y="95931"/>
                </a:cubicBezTo>
                <a:lnTo>
                  <a:pt x="942427" y="157058"/>
                </a:lnTo>
                <a:lnTo>
                  <a:pt x="942427" y="785358"/>
                </a:lnTo>
                <a:lnTo>
                  <a:pt x="930086" y="846486"/>
                </a:lnTo>
                <a:cubicBezTo>
                  <a:pt x="906242" y="902859"/>
                  <a:pt x="850420" y="942416"/>
                  <a:pt x="785360" y="942416"/>
                </a:cubicBezTo>
                <a:lnTo>
                  <a:pt x="157069" y="942416"/>
                </a:lnTo>
                <a:cubicBezTo>
                  <a:pt x="70322" y="942416"/>
                  <a:pt x="0" y="872094"/>
                  <a:pt x="0" y="785346"/>
                </a:cubicBezTo>
                <a:lnTo>
                  <a:pt x="0" y="157069"/>
                </a:lnTo>
                <a:cubicBezTo>
                  <a:pt x="0" y="70322"/>
                  <a:pt x="70322" y="0"/>
                  <a:pt x="157069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A0F11BF-2EC3-4B1C-BF13-09242045CE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1680" y="8236614"/>
            <a:ext cx="1067145" cy="104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59415"/>
      </p:ext>
    </p:extLst>
  </p:cSld>
  <p:clrMapOvr>
    <a:masterClrMapping/>
  </p:clrMapOvr>
</p:sld>
</file>

<file path=ppt/theme/theme1.xml><?xml version="1.0" encoding="utf-8"?>
<a:theme xmlns:a="http://schemas.openxmlformats.org/drawingml/2006/main" name="Mitsui Sumitomo Insurance ">
  <a:themeElements>
    <a:clrScheme name="Mitsui Sumitomo Insurance">
      <a:dk1>
        <a:sysClr val="windowText" lastClr="000000"/>
      </a:dk1>
      <a:lt1>
        <a:sysClr val="window" lastClr="FFFFFF"/>
      </a:lt1>
      <a:dk2>
        <a:srgbClr val="006C60"/>
      </a:dk2>
      <a:lt2>
        <a:srgbClr val="EEECE1"/>
      </a:lt2>
      <a:accent1>
        <a:srgbClr val="43B99A"/>
      </a:accent1>
      <a:accent2>
        <a:srgbClr val="FA843C"/>
      </a:accent2>
      <a:accent3>
        <a:srgbClr val="8AB68A"/>
      </a:accent3>
      <a:accent4>
        <a:srgbClr val="83A4D1"/>
      </a:accent4>
      <a:accent5>
        <a:srgbClr val="38BEE2"/>
      </a:accent5>
      <a:accent6>
        <a:srgbClr val="C89E28"/>
      </a:accent6>
      <a:hlink>
        <a:srgbClr val="24B379"/>
      </a:hlink>
      <a:folHlink>
        <a:srgbClr val="FA843C"/>
      </a:folHlink>
    </a:clrScheme>
    <a:fontScheme name="フォントA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652970DD2EFC94CB21388158FBCE5EF" ma:contentTypeVersion="" ma:contentTypeDescription="新しいドキュメントを作成します。" ma:contentTypeScope="" ma:versionID="8d9642f5cbf25892302a6f7c71319463">
  <xsd:schema xmlns:xsd="http://www.w3.org/2001/XMLSchema" xmlns:xs="http://www.w3.org/2001/XMLSchema" xmlns:p="http://schemas.microsoft.com/office/2006/metadata/properties" xmlns:ns1="http://schemas.microsoft.com/sharepoint/v3" xmlns:ns3="38aec4d3-d3ab-4fb6-9426-a6c2a0b89f11" xmlns:ns4="21cf3eca-98b6-48d8-a91c-baca014f8a99" xmlns:ns5="d0fa89f8-894e-4bd2-8477-d1edef8d6b5d" targetNamespace="http://schemas.microsoft.com/office/2006/metadata/properties" ma:root="true" ma:fieldsID="23d582143975f7a0bdf258b596b3eb29" ns1:_="" ns3:_="" ns4:_="" ns5:_="">
    <xsd:import namespace="http://schemas.microsoft.com/sharepoint/v3"/>
    <xsd:import namespace="38aec4d3-d3ab-4fb6-9426-a6c2a0b89f11"/>
    <xsd:import namespace="21cf3eca-98b6-48d8-a91c-baca014f8a99"/>
    <xsd:import namespace="d0fa89f8-894e-4bd2-8477-d1edef8d6b5d"/>
    <xsd:element name="properties">
      <xsd:complexType>
        <xsd:sequence>
          <xsd:element name="documentManagement">
            <xsd:complexType>
              <xsd:all>
                <xsd:element ref="ns1:_dlc_ExpireDateSaved" minOccurs="0"/>
                <xsd:element ref="ns1:_dlc_ExpireDate" minOccurs="0"/>
                <xsd:element ref="ns1:_dlc_Exempt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DateTaken" minOccurs="0"/>
                <xsd:element ref="ns3:CheckInWF" minOccurs="0"/>
                <xsd:element ref="ns5:SharedWithUsers" minOccurs="0"/>
                <xsd:element ref="ns5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8" nillable="true" ma:displayName="元の有効期限" ma:hidden="true" ma:internalName="_dlc_ExpireDateSaved" ma:readOnly="true">
      <xsd:simpleType>
        <xsd:restriction base="dms:DateTime"/>
      </xsd:simpleType>
    </xsd:element>
    <xsd:element name="_dlc_ExpireDate" ma:index="9" nillable="true" ma:displayName="期日" ma:description="" ma:hidden="true" ma:indexed="true" ma:internalName="_dlc_ExpireDate" ma:readOnly="true">
      <xsd:simpleType>
        <xsd:restriction base="dms:DateTime"/>
      </xsd:simpleType>
    </xsd:element>
    <xsd:element name="_dlc_Exempt" ma:index="10" nillable="true" ma:displayName="ポリシー適用除外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aec4d3-d3ab-4fb6-9426-a6c2a0b89f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bdd2da45-39bc-404f-a7a0-51152ea7c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CheckInWF" ma:index="24" nillable="true" ma:displayName="CheckInWF" ma:internalName="CheckInWF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f3eca-98b6-48d8-a91c-baca014f8a9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9a6c1cb-eb0d-4fa4-b684-855be03c630f}" ma:internalName="TaxCatchAll" ma:showField="CatchAllData" ma:web="21cf3eca-98b6-48d8-a91c-baca014f8a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a89f8-894e-4bd2-8477-d1edef8d6b5d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aec4d3-d3ab-4fb6-9426-a6c2a0b89f11">
      <Terms xmlns="http://schemas.microsoft.com/office/infopath/2007/PartnerControls"/>
    </lcf76f155ced4ddcb4097134ff3c332f>
    <TaxCatchAll xmlns="21cf3eca-98b6-48d8-a91c-baca014f8a99" xsi:nil="true"/>
    <CheckInWF xmlns="38aec4d3-d3ab-4fb6-9426-a6c2a0b89f11">
      <Url>https://msadig.sharepoint.com/sites/A3J_1/private-site/_layouts/15/wrkstat.aspx?List=38aec4d3-d3ab-4fb6-9426-a6c2a0b89f11&amp;WorkflowInstanceName=be6846b8-dfa5-40e0-88c3-0e9c10e1d40b</Url>
      <Description>Check In</Description>
    </CheckInWF>
    <_dlc_ExpireDateSaved xmlns="http://schemas.microsoft.com/sharepoint/v3" xsi:nil="true"/>
    <_dlc_ExpireDate xmlns="http://schemas.microsoft.com/sharepoint/v3">2029-09-18T10:32:34+00:00</_dlc_ExpireDat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DA7B27-57AB-4677-94F9-A6C8E55DFE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8aec4d3-d3ab-4fb6-9426-a6c2a0b89f11"/>
    <ds:schemaRef ds:uri="21cf3eca-98b6-48d8-a91c-baca014f8a99"/>
    <ds:schemaRef ds:uri="d0fa89f8-894e-4bd2-8477-d1edef8d6b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D2F7AE-6409-414E-A7C1-F3DBEA0BE11D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38aec4d3-d3ab-4fb6-9426-a6c2a0b89f11"/>
    <ds:schemaRef ds:uri="http://schemas.microsoft.com/office/2006/metadata/properties"/>
    <ds:schemaRef ds:uri="http://purl.org/dc/elements/1.1/"/>
    <ds:schemaRef ds:uri="d0fa89f8-894e-4bd2-8477-d1edef8d6b5d"/>
    <ds:schemaRef ds:uri="21cf3eca-98b6-48d8-a91c-baca014f8a99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15E81E-23BB-460A-9713-ABCBEAA256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5354</TotalTime>
  <Words>917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(日本語用のフォントを使用)</vt:lpstr>
      <vt:lpstr>BIZ UDゴシック</vt:lpstr>
      <vt:lpstr>HGP創英角ｺﾞｼｯｸUB</vt:lpstr>
      <vt:lpstr>Meiryo UI</vt:lpstr>
      <vt:lpstr>ＭＳ Ｐゴシック</vt:lpstr>
      <vt:lpstr>Arial</vt:lpstr>
      <vt:lpstr>Wingdings</vt:lpstr>
      <vt:lpstr>Mitsui Sumitomo Insurance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Kazumasa Hata</cp:lastModifiedBy>
  <cp:revision>1</cp:revision>
  <cp:lastPrinted>2025-02-14T02:54:12Z</cp:lastPrinted>
  <dcterms:created xsi:type="dcterms:W3CDTF">2017-09-29T11:43:19Z</dcterms:created>
  <dcterms:modified xsi:type="dcterms:W3CDTF">2025-08-28T00:40:37Z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0x0101003652970DD2EFC94CB21388158FBCE5EF</vt:lpwstr>
  </property>
  <property fmtid="{D5CDD505-2E9C-101B-9397-08002B2CF9AE}" pid="3" name="_dlc_policyId">
    <vt:lpwstr>/sites/A3J_1/private-site/DocLib/35個人商品_30お客さま５年</vt:lpwstr>
  </property>
  <property fmtid="{D5CDD505-2E9C-101B-9397-08002B2CF9AE}" pid="4" name="ItemRetentionFormula">
    <vt:lpwstr>&lt;formula id="Microsoft.Office.RecordsManagement.PolicyFeatures.Expiration.Formula.BuiltIn"&gt;&lt;number&gt;5&lt;/number&gt;&lt;property&gt;Modified&lt;/property&gt;&lt;propertyId&gt;28cf69c5-fa48-462a-b5cd-27b6f9d2bd5f&lt;/propertyId&gt;&lt;period&gt;years&lt;/period&gt;&lt;/formula&gt;</vt:lpwstr>
  </property>
  <property fmtid="{D5CDD505-2E9C-101B-9397-08002B2CF9AE}" pid="5" name="MediaServiceImageTags">
    <vt:lpwstr/>
  </property>
</Properties>
</file>